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63" r:id="rId3"/>
    <p:sldId id="264" r:id="rId4"/>
    <p:sldId id="265" r:id="rId5"/>
    <p:sldId id="266" r:id="rId6"/>
    <p:sldId id="267" r:id="rId7"/>
    <p:sldId id="268" r:id="rId8"/>
    <p:sldId id="269" r:id="rId9"/>
    <p:sldId id="270" r:id="rId10"/>
    <p:sldId id="271" r:id="rId11"/>
    <p:sldId id="272"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57C931-7785-4C2E-813A-FCCB2180A737}"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6131C7-3F99-479F-A59D-11419D1D9420}" type="slidenum">
              <a:rPr lang="en-US" smtClean="0"/>
              <a:t>‹#›</a:t>
            </a:fld>
            <a:endParaRPr lang="en-US"/>
          </a:p>
        </p:txBody>
      </p:sp>
    </p:spTree>
    <p:extLst>
      <p:ext uri="{BB962C8B-B14F-4D97-AF65-F5344CB8AC3E}">
        <p14:creationId xmlns:p14="http://schemas.microsoft.com/office/powerpoint/2010/main" val="31046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A9532-3618-44BB-B8A6-D26CA292CDDA}"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43223-7645-423F-B03B-130EBBFD35C9}"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42B0BD-765B-4CA0-BE3A-DF7B531ABC4C}"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59E557-3099-4E4F-A457-6A3C43D6E4ED}"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3EB06-0465-4B14-B6DC-B80D3BB34B82}"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9EA6CC-4736-4252-B8D3-82F35363B328}"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 عزه عبدالله</a:t>
            </a:r>
            <a:endParaRPr lang="en-US"/>
          </a:p>
        </p:txBody>
      </p:sp>
      <p:sp>
        <p:nvSpPr>
          <p:cNvPr id="7" name="Slide Number Placeholder 6"/>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4D0E78-BD46-48E7-BAA4-61A68104E16A}" type="datetime1">
              <a:rPr lang="en-US" smtClean="0"/>
              <a:t>1/2/2021</a:t>
            </a:fld>
            <a:endParaRPr lang="en-US"/>
          </a:p>
        </p:txBody>
      </p:sp>
      <p:sp>
        <p:nvSpPr>
          <p:cNvPr id="8" name="Footer Placeholder 7"/>
          <p:cNvSpPr>
            <a:spLocks noGrp="1"/>
          </p:cNvSpPr>
          <p:nvPr>
            <p:ph type="ftr" sz="quarter" idx="11"/>
          </p:nvPr>
        </p:nvSpPr>
        <p:spPr/>
        <p:txBody>
          <a:bodyPr/>
          <a:lstStyle/>
          <a:p>
            <a:r>
              <a:rPr lang="ar-EG" smtClean="0"/>
              <a:t>أ.د/ عزه عبدالله</a:t>
            </a:r>
            <a:endParaRPr lang="en-US"/>
          </a:p>
        </p:txBody>
      </p:sp>
      <p:sp>
        <p:nvSpPr>
          <p:cNvPr id="9" name="Slide Number Placeholder 8"/>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3D674B-0D5A-4B73-A80D-56C2CB7539FC}"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 عزه عبدالله</a:t>
            </a:r>
            <a:endParaRPr lang="en-US"/>
          </a:p>
        </p:txBody>
      </p:sp>
      <p:sp>
        <p:nvSpPr>
          <p:cNvPr id="5" name="Slide Number Placeholder 4"/>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A41B7-28CF-4DCB-AD82-1FA4578A29A1}"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B7A4B-92ED-4AC3-8608-6883DB2328E2}"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 عزه عبدالله</a:t>
            </a:r>
            <a:endParaRPr lang="en-US"/>
          </a:p>
        </p:txBody>
      </p:sp>
      <p:sp>
        <p:nvSpPr>
          <p:cNvPr id="7" name="Slide Number Placeholder 6"/>
          <p:cNvSpPr>
            <a:spLocks noGrp="1"/>
          </p:cNvSpPr>
          <p:nvPr>
            <p:ph type="sldNum" sz="quarter" idx="12"/>
          </p:nvPr>
        </p:nvSpPr>
        <p:spPr/>
        <p:txBody>
          <a:bodyPr/>
          <a:lstStyle/>
          <a:p>
            <a:fld id="{00046610-54B6-4D01-86BF-5242B4FA8E35}"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6DED62D-6D78-47BE-B07C-12F4ADF3CB4C}" type="datetime1">
              <a:rPr lang="en-US" smtClean="0"/>
              <a:t>1/2/2021</a:t>
            </a:fld>
            <a:endParaRPr lang="en-US"/>
          </a:p>
        </p:txBody>
      </p:sp>
      <p:sp>
        <p:nvSpPr>
          <p:cNvPr id="9" name="Slide Number Placeholder 8"/>
          <p:cNvSpPr>
            <a:spLocks noGrp="1"/>
          </p:cNvSpPr>
          <p:nvPr>
            <p:ph type="sldNum" sz="quarter" idx="11"/>
          </p:nvPr>
        </p:nvSpPr>
        <p:spPr/>
        <p:txBody>
          <a:bodyPr/>
          <a:lstStyle/>
          <a:p>
            <a:fld id="{00046610-54B6-4D01-86BF-5242B4FA8E35}" type="slidenum">
              <a:rPr lang="en-US" smtClean="0"/>
              <a:pPr/>
              <a:t>‹#›</a:t>
            </a:fld>
            <a:endParaRPr lang="en-US"/>
          </a:p>
        </p:txBody>
      </p:sp>
      <p:sp>
        <p:nvSpPr>
          <p:cNvPr id="10" name="Footer Placeholder 9"/>
          <p:cNvSpPr>
            <a:spLocks noGrp="1"/>
          </p:cNvSpPr>
          <p:nvPr>
            <p:ph type="ftr" sz="quarter" idx="12"/>
          </p:nvPr>
        </p:nvSpPr>
        <p:spPr/>
        <p:txBody>
          <a:bodyPr/>
          <a:lstStyle/>
          <a:p>
            <a:r>
              <a:rPr lang="ar-EG" smtClean="0"/>
              <a:t>أ.د/ عزه عبدالله</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0046610-54B6-4D01-86BF-5242B4FA8E35}"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ar-EG" smtClean="0"/>
              <a:t>أ.د/ عزه عبدالله</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3BC965B-A770-4D41-816F-14C4AB0036A8}" type="datetime1">
              <a:rPr lang="en-US" smtClean="0"/>
              <a:t>1/2/2021</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0913" y="1700808"/>
            <a:ext cx="5033749"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dirty="0" smtClean="0">
                <a:ln w="11430"/>
                <a:solidFill>
                  <a:srgbClr val="FF0000"/>
                </a:solidFill>
                <a:effectLst>
                  <a:outerShdw blurRad="50800" dist="39000" dir="5460000" algn="tl">
                    <a:srgbClr val="000000">
                      <a:alpha val="38000"/>
                    </a:srgbClr>
                  </a:outerShdw>
                </a:effectLst>
              </a:rPr>
              <a:t>13. تصنيف السواحل</a:t>
            </a:r>
          </a:p>
          <a:p>
            <a:pPr algn="ctr"/>
            <a:r>
              <a:rPr lang="ar-EG" sz="5400" b="1" cap="none" spc="0" dirty="0" smtClean="0">
                <a:ln w="11430"/>
                <a:solidFill>
                  <a:srgbClr val="FF0000"/>
                </a:solidFill>
                <a:effectLst>
                  <a:outerShdw blurRad="50800" dist="39000" dir="5460000" algn="tl">
                    <a:srgbClr val="000000">
                      <a:alpha val="38000"/>
                    </a:srgbClr>
                  </a:outerShdw>
                </a:effectLst>
              </a:rPr>
              <a:t>الجزء الثانى</a:t>
            </a:r>
            <a:endParaRPr lang="en-US" sz="5400" b="1" cap="none" spc="0" dirty="0">
              <a:ln w="11430"/>
              <a:solidFill>
                <a:srgbClr val="FF0000"/>
              </a:solidFill>
              <a:effectLst>
                <a:outerShdw blurRad="50800" dist="39000" dir="5460000" algn="tl">
                  <a:srgbClr val="000000">
                    <a:alpha val="38000"/>
                  </a:srgbClr>
                </a:outerShdw>
              </a:effectLst>
            </a:endParaRPr>
          </a:p>
        </p:txBody>
      </p:sp>
      <p:sp>
        <p:nvSpPr>
          <p:cNvPr id="3" name="Rectangle 2"/>
          <p:cNvSpPr/>
          <p:nvPr/>
        </p:nvSpPr>
        <p:spPr>
          <a:xfrm>
            <a:off x="539549" y="3573016"/>
            <a:ext cx="8064897" cy="2128724"/>
          </a:xfrm>
          <a:prstGeom prst="rect">
            <a:avLst/>
          </a:prstGeom>
          <a:noFill/>
        </p:spPr>
        <p:txBody>
          <a:bodyPr wrap="square" lIns="91440" tIns="45720" rIns="91440" bIns="45720">
            <a:spAutoFit/>
          </a:bodyPr>
          <a:lstStyle/>
          <a:p>
            <a:pPr algn="ctr">
              <a:lnSpc>
                <a:spcPct val="150000"/>
              </a:lnSpc>
            </a:pPr>
            <a:r>
              <a:rPr lang="ar-EG"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أ.د./عزة عبدالله</a:t>
            </a:r>
          </a:p>
          <a:p>
            <a:pPr algn="ctr" rtl="1">
              <a:lnSpc>
                <a:spcPct val="150000"/>
              </a:lnSpc>
            </a:pPr>
            <a:r>
              <a:rPr lang="ar-EG"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أستاذ الجغرافيه الطبيعيه وكيل  شئون التعليم والطلاب </a:t>
            </a:r>
            <a:r>
              <a:rPr lang="ar-EG"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الأسبق كلية الآداب جامعة بنها</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Date Placeholder 1"/>
          <p:cNvSpPr>
            <a:spLocks noGrp="1"/>
          </p:cNvSpPr>
          <p:nvPr>
            <p:ph type="dt" sz="half" idx="10"/>
          </p:nvPr>
        </p:nvSpPr>
        <p:spPr/>
        <p:txBody>
          <a:bodyPr/>
          <a:lstStyle/>
          <a:p>
            <a:fld id="{37068E53-9940-4E63-81EC-C741A5C42157}"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00046610-54B6-4D01-86BF-5242B4FA8E35}" type="slidenum">
              <a:rPr lang="en-US" smtClean="0"/>
              <a:pPr/>
              <a:t>1</a:t>
            </a:fld>
            <a:endParaRPr lang="en-US"/>
          </a:p>
        </p:txBody>
      </p:sp>
      <p:pic>
        <p:nvPicPr>
          <p:cNvPr id="1026" name="Picture 2" descr="شعار الجامعة ألو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367435"/>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67544" y="548680"/>
            <a:ext cx="7992888" cy="4893647"/>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0070C0"/>
                </a:solidFill>
                <a:effectLst/>
                <a:latin typeface="Simplified Arabic" pitchFamily="18" charset="-78"/>
                <a:ea typeface="Times New Roman" pitchFamily="18" charset="0"/>
                <a:cs typeface="Simplified Arabic" pitchFamily="18" charset="-78"/>
              </a:rPr>
              <a:t>عادة لا يقتصر بناء الشعاب المرجانية علي حيوان المرجان ولكن تشاركه الكثير في فصائل الحيوانات العضوية التي تبني هياكلها من كربونات الكالسيوم حيث تملأ الفراغات التي توجد بين المراجين الميتة وعادة ما تكون المراجين الميتة البناء الخارجي للشعاب.</a:t>
            </a:r>
            <a:endParaRPr kumimoji="0" lang="en-US" sz="2400" b="1" i="0" u="none" strike="noStrike" cap="none" spc="0" normalizeH="0" baseline="0" dirty="0" smtClean="0">
              <a:ln w="10541" cmpd="sng">
                <a:solidFill>
                  <a:schemeClr val="accent1">
                    <a:shade val="88000"/>
                    <a:satMod val="110000"/>
                  </a:schemeClr>
                </a:solidFill>
                <a:prstDash val="solid"/>
              </a:ln>
              <a:solidFill>
                <a:srgbClr val="0070C0"/>
              </a:soli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0070C0"/>
                </a:solidFill>
                <a:effectLst/>
                <a:latin typeface="Simplified Arabic" pitchFamily="18" charset="-78"/>
                <a:ea typeface="Times New Roman" pitchFamily="18" charset="0"/>
                <a:cs typeface="Simplified Arabic" pitchFamily="18" charset="-78"/>
              </a:rPr>
              <a:t>تنتشر المراجين في البحار المدارية وشبه المدارية فيما بين درجتي عرض 30 شمالاً وجنوباً، في السواحل الشرقية للقارات،بينما ينعدم وجودها في السواحل الغربية نظرا لمرور تيارات باردة، حيث أن حيوانات المرجان لا تستطيع ألحياة إذا انخفضت درجة الحرارة عن 20م.</a:t>
            </a:r>
            <a:endParaRPr kumimoji="0" lang="en-US" sz="2400" b="1" i="0" u="none" strike="noStrike" cap="none" spc="0" normalizeH="0" baseline="0" dirty="0" smtClean="0">
              <a:ln w="10541" cmpd="sng">
                <a:solidFill>
                  <a:schemeClr val="accent1">
                    <a:shade val="88000"/>
                    <a:satMod val="110000"/>
                  </a:schemeClr>
                </a:solidFill>
                <a:prstDash val="solid"/>
              </a:ln>
              <a:solidFill>
                <a:srgbClr val="0070C0"/>
              </a:solidFill>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0070C0"/>
                </a:solidFill>
                <a:effectLst/>
                <a:latin typeface="Simplified Arabic" pitchFamily="18" charset="-78"/>
                <a:ea typeface="Times New Roman" pitchFamily="18" charset="0"/>
                <a:cs typeface="Simplified Arabic" pitchFamily="18" charset="-78"/>
              </a:rPr>
              <a:t>لا تنتشر المراجين علي أعماق تزيد علي 25 -30 قامة بحرية وهي تعيش في المياه الصافية التي تحتوي علي غاز الأوكسجين ووفرة في الكائنات الحية المجهرية التي تمثل غذاء لها . وفي الغالب تنمو الشعاب المرجانية بسرعة اكثر فى اتجاه عرض البحر حيث تتوافر مصادر الغذاء علي هذا الجانب أكثر من توفرها علي الجانب المواجه لليابس.</a:t>
            </a:r>
            <a:endParaRPr lang="en-US" sz="2400" b="1" cap="none" spc="0" dirty="0">
              <a:ln w="10541" cmpd="sng">
                <a:solidFill>
                  <a:schemeClr val="accent1">
                    <a:shade val="88000"/>
                    <a:satMod val="110000"/>
                  </a:schemeClr>
                </a:solidFill>
                <a:prstDash val="solid"/>
              </a:ln>
              <a:solidFill>
                <a:srgbClr val="0070C0"/>
              </a:solidFill>
              <a:effectLst/>
            </a:endParaRPr>
          </a:p>
        </p:txBody>
      </p:sp>
      <p:sp>
        <p:nvSpPr>
          <p:cNvPr id="2" name="Date Placeholder 1"/>
          <p:cNvSpPr>
            <a:spLocks noGrp="1"/>
          </p:cNvSpPr>
          <p:nvPr>
            <p:ph type="dt" sz="half" idx="10"/>
          </p:nvPr>
        </p:nvSpPr>
        <p:spPr/>
        <p:txBody>
          <a:bodyPr/>
          <a:lstStyle/>
          <a:p>
            <a:fld id="{3A62FBA6-2ABF-4E52-A300-ACC48365BFBC}"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67744" y="225514"/>
            <a:ext cx="4192173" cy="646331"/>
          </a:xfrm>
          <a:prstGeom prst="rect">
            <a:avLst/>
          </a:prstGeom>
        </p:spPr>
        <p:txBody>
          <a:bodyPr wrap="none">
            <a:spAutoFit/>
          </a:bodyPr>
          <a:lstStyle/>
          <a:p>
            <a:pPr lvl="0" indent="457200" algn="ctr" rtl="1" fontAlgn="base">
              <a:spcBef>
                <a:spcPct val="0"/>
              </a:spcBef>
              <a:spcAft>
                <a:spcPct val="0"/>
              </a:spcAft>
            </a:pPr>
            <a:r>
              <a:rPr kumimoji="0" lang="ar-EG" sz="3600" b="1" i="1"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أشكال الشعاب المرجانية</a:t>
            </a:r>
          </a:p>
        </p:txBody>
      </p:sp>
      <p:sp>
        <p:nvSpPr>
          <p:cNvPr id="2" name="Date Placeholder 1"/>
          <p:cNvSpPr>
            <a:spLocks noGrp="1"/>
          </p:cNvSpPr>
          <p:nvPr>
            <p:ph type="dt" sz="half" idx="10"/>
          </p:nvPr>
        </p:nvSpPr>
        <p:spPr/>
        <p:txBody>
          <a:bodyPr/>
          <a:lstStyle/>
          <a:p>
            <a:fld id="{06AD6675-457A-4A99-8C8D-CDCC8CEAA79D}"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11</a:t>
            </a:fld>
            <a:endParaRPr lang="en-US"/>
          </a:p>
        </p:txBody>
      </p:sp>
      <p:sp>
        <p:nvSpPr>
          <p:cNvPr id="5" name="Rectangle 4"/>
          <p:cNvSpPr/>
          <p:nvPr/>
        </p:nvSpPr>
        <p:spPr>
          <a:xfrm>
            <a:off x="395536" y="1052736"/>
            <a:ext cx="7884368" cy="6370975"/>
          </a:xfrm>
          <a:prstGeom prst="rect">
            <a:avLst/>
          </a:prstGeom>
        </p:spPr>
        <p:txBody>
          <a:bodyPr wrap="square">
            <a:spAutoFit/>
          </a:bodyPr>
          <a:lstStyle/>
          <a:p>
            <a:pPr lvl="0" indent="457200" algn="just" rtl="1" eaLnBrk="0" fontAlgn="base" hangingPunct="0">
              <a:spcBef>
                <a:spcPct val="0"/>
              </a:spcBef>
              <a:spcAft>
                <a:spcPct val="0"/>
              </a:spcAft>
              <a:buFontTx/>
              <a:buChar char="•"/>
            </a:pPr>
            <a:r>
              <a:rPr lang="ar-EG"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شعب هامشية </a:t>
            </a:r>
            <a:r>
              <a:rPr lang="en-US" sz="2400" b="1" i="1" u="sng"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Fringing reefs</a:t>
            </a:r>
            <a:endParaRPr lang="en-US" sz="2400" b="1" dirty="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pPr lvl="0" indent="457200" algn="just" rtl="1" eaLnBrk="0" fontAlgn="base" hangingPunct="0">
              <a:spcBef>
                <a:spcPct val="0"/>
              </a:spcBef>
              <a:spcAft>
                <a:spcPct val="0"/>
              </a:spcAft>
            </a:pPr>
            <a:r>
              <a:rPr lang="ar-EG"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وهي تنمو بحذاء الساحل وتتكون من رصيف مرجاني متضرس ويفصل بينه وبين الساحل بحيرات ضيقة جدا وضحلة</a:t>
            </a:r>
            <a:r>
              <a:rPr lang="ar-EG"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a:t>
            </a:r>
          </a:p>
          <a:p>
            <a:pPr lvl="0" indent="457200" algn="just" rtl="1" eaLnBrk="0" fontAlgn="base" hangingPunct="0">
              <a:spcBef>
                <a:spcPct val="0"/>
              </a:spcBef>
              <a:spcAft>
                <a:spcPct val="0"/>
              </a:spcAft>
              <a:buFontTx/>
              <a:buChar char="•"/>
            </a:pPr>
            <a:r>
              <a:rPr lang="ar-EG"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حواجز مرجانية :</a:t>
            </a:r>
            <a:r>
              <a:rPr lang="en-US" sz="2400" b="1" i="1" u="sng"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Barrier reefs</a:t>
            </a:r>
            <a:r>
              <a:rPr lang="en-US"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endParaRPr lang="en-US" sz="2400" b="1" dirty="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pPr indent="457200" algn="just" rtl="1" eaLnBrk="0" fontAlgn="base" hangingPunct="0">
              <a:spcBef>
                <a:spcPct val="0"/>
              </a:spcBef>
              <a:spcAft>
                <a:spcPct val="0"/>
              </a:spcAft>
            </a:pPr>
            <a:r>
              <a:rPr lang="ar-EG"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وهي تقع بعيدة عن الساحل ويفصلها عنه بحيرات ساحلية أكثر عمقاً واتساعاً من البحيرات التي توجد في حالة الشعب الهامشية. فقد تبلغ اتساعها في بعض الأحيان الي بضعة كيلو مترات ومن أفضل أمثلتها الحاجز الاسترالي العظيم الذي يمتد بالقرب من الساحل الشمالي الشرقي لقارة أستراليا لمسافة تبلغ نحو 1600 </a:t>
            </a:r>
            <a:r>
              <a:rPr lang="ar-EG"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كم.</a:t>
            </a:r>
          </a:p>
          <a:p>
            <a:pPr indent="457200" algn="just" rtl="1" eaLnBrk="0" fontAlgn="base" hangingPunct="0">
              <a:spcBef>
                <a:spcPct val="0"/>
              </a:spcBef>
              <a:spcAft>
                <a:spcPct val="0"/>
              </a:spcAft>
            </a:pPr>
            <a:r>
              <a:rPr lang="ar-EG" sz="2400" b="1" i="1" u="sng" dirty="0" smtClean="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الحلقات </a:t>
            </a:r>
            <a:r>
              <a:rPr lang="ar-EG"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المرجانية </a:t>
            </a:r>
            <a:r>
              <a:rPr lang="en-US" sz="2400" b="1" i="1" u="sng" dirty="0">
                <a:ln w="11430"/>
                <a:solidFill>
                  <a:srgbClr val="FF000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Atolls</a:t>
            </a:r>
            <a:r>
              <a:rPr lang="ar-EG" sz="2400" b="1"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endParaRPr lang="en-US" sz="2400" b="1" dirty="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a:p>
            <a:pPr lvl="0" indent="457200" algn="just" rtl="1" eaLnBrk="0" fontAlgn="base" hangingPunct="0">
              <a:spcBef>
                <a:spcPct val="0"/>
              </a:spcBef>
              <a:spcAft>
                <a:spcPct val="0"/>
              </a:spcAft>
            </a:pPr>
            <a:r>
              <a:rPr lang="ar-EG"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وهي حلقات من المرجان تحيط بجزر غير مرجانية التركيب،وتفصل بين  الحلقة المرجانية والجزيرة بحيرة </a:t>
            </a:r>
            <a:r>
              <a:rPr lang="ar-EG"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دائرية.</a:t>
            </a:r>
          </a:p>
          <a:p>
            <a:pPr lvl="0" indent="457200" algn="just" rtl="1" eaLnBrk="0" fontAlgn="base" hangingPunct="0">
              <a:spcBef>
                <a:spcPct val="0"/>
              </a:spcBef>
              <a:spcAft>
                <a:spcPct val="0"/>
              </a:spcAft>
            </a:pPr>
            <a:r>
              <a:rPr lang="ar-EG"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الربوات المرجانية</a:t>
            </a:r>
            <a:r>
              <a:rPr lang="en-US"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Coral Knolls</a:t>
            </a:r>
            <a:r>
              <a:rPr lang="ar-EG"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endParaRPr lang="en-US" sz="2400" b="1" i="1" u="sng" dirty="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endParaRPr>
          </a:p>
          <a:p>
            <a:pPr lvl="0" indent="457200" algn="just" rtl="1" eaLnBrk="0" fontAlgn="base" hangingPunct="0">
              <a:spcBef>
                <a:spcPct val="0"/>
              </a:spcBef>
              <a:spcAft>
                <a:spcPct val="0"/>
              </a:spcAft>
            </a:pPr>
            <a:r>
              <a:rPr lang="ar-EG"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وهي أشكال مرجانية ترتفع علي هيئة قمم حادة،وهي ذات جوانب شديدة الانحدار، وبعضها له انحدارا رأسيا.</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lvl="0" indent="457200" algn="just" rtl="1" eaLnBrk="0" fontAlgn="base" hangingPunct="0">
              <a:spcBef>
                <a:spcPct val="0"/>
              </a:spcBef>
              <a:spcAft>
                <a:spcPct val="0"/>
              </a:spcAft>
            </a:pP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lvl="0" indent="457200" algn="just" rtl="1" eaLnBrk="0" fontAlgn="base" hangingPunct="0">
              <a:spcBef>
                <a:spcPct val="0"/>
              </a:spcBef>
              <a:spcAft>
                <a:spcPct val="0"/>
              </a:spcAft>
            </a:pP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924944"/>
            <a:ext cx="7986482" cy="769441"/>
          </a:xfrm>
          <a:prstGeom prst="rect">
            <a:avLst/>
          </a:prstGeom>
          <a:noFill/>
        </p:spPr>
        <p:txBody>
          <a:bodyPr wrap="none" lIns="91440" tIns="45720" rIns="91440" bIns="45720">
            <a:spAutoFit/>
          </a:bodyPr>
          <a:lstStyle/>
          <a:p>
            <a:pPr algn="ctr"/>
            <a:r>
              <a:rPr lang="ar-EG" sz="4400" b="1" cap="all" spc="0"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نشكركم على حسن الاستماع</a:t>
            </a:r>
            <a:endParaRPr lang="en-US" sz="4400" b="1" cap="all" spc="0" dirty="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endParaRPr>
          </a:p>
        </p:txBody>
      </p:sp>
      <p:sp>
        <p:nvSpPr>
          <p:cNvPr id="4" name="Date Placeholder 3"/>
          <p:cNvSpPr>
            <a:spLocks noGrp="1"/>
          </p:cNvSpPr>
          <p:nvPr>
            <p:ph type="dt" sz="half" idx="10"/>
          </p:nvPr>
        </p:nvSpPr>
        <p:spPr/>
        <p:txBody>
          <a:bodyPr/>
          <a:lstStyle/>
          <a:p>
            <a:fld id="{A5A38FE8-87A3-4DDE-93C3-6277571A0DF7}"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 عزه عبدالله</a:t>
            </a:r>
            <a:endParaRPr lang="en-US"/>
          </a:p>
        </p:txBody>
      </p:sp>
      <p:sp>
        <p:nvSpPr>
          <p:cNvPr id="6" name="Slide Number Placeholder 5"/>
          <p:cNvSpPr>
            <a:spLocks noGrp="1"/>
          </p:cNvSpPr>
          <p:nvPr>
            <p:ph type="sldNum" sz="quarter" idx="12"/>
          </p:nvPr>
        </p:nvSpPr>
        <p:spPr/>
        <p:txBody>
          <a:bodyPr/>
          <a:lstStyle/>
          <a:p>
            <a:fld id="{00046610-54B6-4D01-86BF-5242B4FA8E35}"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764704"/>
            <a:ext cx="8064896" cy="5016758"/>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800" b="1" i="0" u="sng" strike="noStrike" cap="none" spc="0" normalizeH="0" baseline="0" dirty="0" smtClean="0">
                <a:ln w="11430"/>
                <a:solidFill>
                  <a:srgbClr val="00206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السواحل المنخفضة التي أصابها التغريق:</a:t>
            </a:r>
          </a:p>
          <a:p>
            <a:pPr marL="0" marR="0" lvl="0" indent="457200" algn="ctr" defTabSz="914400" rtl="1" eaLnBrk="1" fontAlgn="base" latinLnBrk="0" hangingPunct="1">
              <a:lnSpc>
                <a:spcPct val="100000"/>
              </a:lnSpc>
              <a:spcBef>
                <a:spcPct val="0"/>
              </a:spcBef>
              <a:spcAft>
                <a:spcPct val="0"/>
              </a:spcAft>
              <a:buClrTx/>
              <a:buSzTx/>
              <a:buFontTx/>
              <a:buNone/>
              <a:tabLst/>
            </a:pPr>
            <a:endParaRPr kumimoji="0" lang="en-US" sz="2800" b="1" i="0" u="sng" strike="noStrike" cap="none" spc="0" normalizeH="0" baseline="0" dirty="0" smtClean="0">
              <a:ln w="11430"/>
              <a:solidFill>
                <a:srgbClr val="002060"/>
              </a:soli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هي سواحل منخفضة المنسوب تعرضت لطغيان مياه البحر عليها أما نتيجة :</a:t>
            </a:r>
          </a:p>
          <a:p>
            <a:pPr marL="0" marR="0" lvl="0" indent="457200" algn="just" defTabSz="914400" rtl="1" eaLnBrk="0" fontAlgn="base" latinLnBrk="0" hangingPunct="0">
              <a:lnSpc>
                <a:spcPct val="100000"/>
              </a:lnSpc>
              <a:spcBef>
                <a:spcPct val="0"/>
              </a:spcBef>
              <a:spcAft>
                <a:spcPct val="0"/>
              </a:spcAft>
              <a:buClrTx/>
              <a:buSzTx/>
              <a:buFontTx/>
              <a:buNone/>
              <a:tabLst/>
            </a:pPr>
            <a:r>
              <a:rPr lang="ar-EG" sz="24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1.</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لارتفاع منسوب مياه البحر</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2.نتيجة لهبوط في منطقة الساحل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عندما تتعرض هذه السواحل للإغراق ، تتحول الأودية النهرية التي كانت تجري عليها إلي خلجان عريضة ضحلة ،وتنتشر المستنقعات ، وتظهر مسطحات الطين عند حدوث الجزر ، كما تكثر بهذه السواحل وجود القنوات والخلجان الضحلة المتعرجة.</a:t>
            </a: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 </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11430"/>
                <a:solidFill>
                  <a:schemeClr val="accent4">
                    <a:lumMod val="75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وتعد هذه السواحل مسرحا لعمليات الإرساب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وتبعا لذلك تنشأ الألسنة الإرسابية  والحواجز البعيدة عن الشاطئ وللاجونات والمستنقعات الساحلية ،كذلك يؤدي تعرض هذه السواحل لعمليات الإرساب إلي طمس معظم معالم السطح فيها ، </a:t>
            </a:r>
            <a:r>
              <a:rPr kumimoji="0" lang="ar-EG" sz="2400" b="1" i="0" u="sng" strike="noStrike" cap="none" spc="0" normalizeH="0" baseline="0" dirty="0" smtClean="0">
                <a:ln w="11430"/>
                <a:solidFill>
                  <a:srgbClr val="7030A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ومن أنماط السواحل التي تتدرج تحت هذا النوع نذكر ما يلي:</a:t>
            </a:r>
            <a:endParaRPr lang="en-US" sz="2400" b="1" u="sng" cap="none" spc="0" dirty="0">
              <a:ln w="11430"/>
              <a:solidFill>
                <a:srgbClr val="7030A0"/>
              </a:soli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fld id="{9FE29E52-ACED-4606-B8FE-632FB0073456}"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 عزه عبدالله</a:t>
            </a:r>
            <a:endParaRPr lang="en-US"/>
          </a:p>
        </p:txBody>
      </p:sp>
      <p:sp>
        <p:nvSpPr>
          <p:cNvPr id="5" name="Slide Number Placeholder 4"/>
          <p:cNvSpPr>
            <a:spLocks noGrp="1"/>
          </p:cNvSpPr>
          <p:nvPr>
            <p:ph type="sldNum" sz="quarter" idx="12"/>
          </p:nvPr>
        </p:nvSpPr>
        <p:spPr/>
        <p:txBody>
          <a:bodyPr/>
          <a:lstStyle/>
          <a:p>
            <a:fld id="{00046610-54B6-4D01-86BF-5242B4FA8E35}"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620688"/>
            <a:ext cx="7776864" cy="3970318"/>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800" b="1" i="0" u="sng"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سواحل الإرساب الجليدي :</a:t>
            </a:r>
            <a:endParaRPr kumimoji="0" lang="en-US" sz="2800" b="1" i="0" u="sng"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marL="457200" marR="0" lvl="0" indent="-457200" algn="just" defTabSz="914400" rtl="1" eaLnBrk="0" fontAlgn="base" latinLnBrk="0" hangingPunct="0">
              <a:lnSpc>
                <a:spcPct val="150000"/>
              </a:lnSpc>
              <a:spcBef>
                <a:spcPct val="0"/>
              </a:spcBef>
              <a:spcAft>
                <a:spcPct val="0"/>
              </a:spcAft>
              <a:buClrTx/>
              <a:buSzTx/>
              <a:buFont typeface="Wingdings" pitchFamily="2" charset="2"/>
              <a:buChar char="q"/>
              <a:tabLst/>
            </a:pPr>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يوجد هذا النمط من السواحل في بعض شواطئ شمالي ايرلندا ، وشمال شرق الولايات المتحدة الأمريكية .</a:t>
            </a:r>
          </a:p>
          <a:p>
            <a:pPr marL="457200" marR="0" lvl="0" indent="-457200" algn="just" defTabSz="914400" rtl="1" eaLnBrk="0" fontAlgn="base" latinLnBrk="0" hangingPunct="0">
              <a:lnSpc>
                <a:spcPct val="150000"/>
              </a:lnSpc>
              <a:spcBef>
                <a:spcPct val="0"/>
              </a:spcBef>
              <a:spcAft>
                <a:spcPct val="0"/>
              </a:spcAft>
              <a:buClrTx/>
              <a:buSzTx/>
              <a:buFont typeface="Wingdings" pitchFamily="2" charset="2"/>
              <a:buChar char="q"/>
              <a:tabLst/>
            </a:pPr>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تتميز هذه السواحل بانتشار ظاهرات الإرساب الجليدي مثل ظاهرة الدرملين </a:t>
            </a:r>
            <a:r>
              <a:rPr kumimoji="0" lang="en-US"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Drumlin</a:t>
            </a:r>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وهي تبدو بعد التغريق جزر تلالية مستديرة منخفضة.</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 name="Date Placeholder 1"/>
          <p:cNvSpPr>
            <a:spLocks noGrp="1"/>
          </p:cNvSpPr>
          <p:nvPr>
            <p:ph type="dt" sz="half" idx="10"/>
          </p:nvPr>
        </p:nvSpPr>
        <p:spPr/>
        <p:txBody>
          <a:bodyPr/>
          <a:lstStyle/>
          <a:p>
            <a:fld id="{808E111A-4F2E-4F9A-A977-F6C1C555ECA1}"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692696"/>
            <a:ext cx="7632848" cy="3600986"/>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3200" b="1" i="1" u="sng"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سواحل الغابات الغارقة: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يوجد هذا النمط من السواحل في كثير من سواحل لا نكشير، وشمال ويلز وكورنول ، وبعض سواحل ايرلندا.</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sng" strike="noStrike" cap="all" spc="0" normalizeH="0" baseline="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تتميز هذه السواحل بوجود طبقات من نباتات متفحمة تمتد بطول الساحل حيث يوجد الأشجار وسيقانها منطمرة داخل الرواسب، كما توجد فيما بين منسوبي المد والجزر، أو قد تختفي أحيانا أسفل مستوي مياه الجزر.</a:t>
            </a:r>
            <a:endParaRPr lang="en-US" sz="2400" b="1" u="sng" cap="all" spc="0" dirty="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endParaRPr>
          </a:p>
        </p:txBody>
      </p:sp>
      <p:sp>
        <p:nvSpPr>
          <p:cNvPr id="2" name="Date Placeholder 1"/>
          <p:cNvSpPr>
            <a:spLocks noGrp="1"/>
          </p:cNvSpPr>
          <p:nvPr>
            <p:ph type="dt" sz="half" idx="10"/>
          </p:nvPr>
        </p:nvSpPr>
        <p:spPr/>
        <p:txBody>
          <a:bodyPr/>
          <a:lstStyle/>
          <a:p>
            <a:fld id="{CB8D6E18-EF7E-4A98-9589-53553C8CC812}"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9553" y="548680"/>
            <a:ext cx="7704856" cy="3370153"/>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سواحل الفييردات </a:t>
            </a:r>
            <a:r>
              <a:rPr kumimoji="0" lang="en-US" sz="2400" b="1" i="0" u="none" strike="noStrike" cap="none" spc="50" normalizeH="0" baseline="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Fgaerd</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 </a:t>
            </a:r>
            <a:endPar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يوجد هذا النمط من السواحل في سواحل جنوب السويد وجزر شيتلا وعلي امتداد سواحل نوفا سكويشيا </a:t>
            </a:r>
            <a:r>
              <a:rPr kumimoji="0" lang="en-US" sz="2400" b="1" i="0" u="none" strike="noStrike" cap="none" spc="50" normalizeH="0" baseline="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Noya</a:t>
            </a:r>
            <a:r>
              <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 </a:t>
            </a:r>
            <a:r>
              <a:rPr kumimoji="0" lang="en-US" sz="2400" b="1" i="0" u="none" strike="noStrike" cap="none" spc="50" normalizeH="0" baseline="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scotia</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a:t>
            </a:r>
            <a:endPar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تتميز هذه السواحل بالتعرج، ويتألف الفييرد من مدخل أو لسان بحري خليجي الشكل يتميز بجوانب منخفضة بطيئة الانحدار، ومتوازية إلي حد كبير،وتظهر أمامه الجزر الهامشية.</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395536" y="4149080"/>
            <a:ext cx="7848872" cy="2308324"/>
          </a:xfrm>
          <a:prstGeom prst="rect">
            <a:avLst/>
          </a:prstGeom>
        </p:spPr>
        <p:style>
          <a:lnRef idx="2">
            <a:schemeClr val="accent4"/>
          </a:lnRef>
          <a:fillRef idx="1">
            <a:schemeClr val="lt1"/>
          </a:fillRef>
          <a:effectRef idx="0">
            <a:schemeClr val="accent4"/>
          </a:effectRef>
          <a:fontRef idx="minor">
            <a:schemeClr val="dk1"/>
          </a:fontRef>
        </p:style>
        <p:txBody>
          <a:bodyPr wrap="square" lIns="91440" tIns="45720" rIns="91440" bIns="45720">
            <a:spAutoFit/>
          </a:bodyPr>
          <a:lstStyle/>
          <a:p>
            <a:pPr algn="just" rtl="1">
              <a:lnSpc>
                <a:spcPct val="150000"/>
              </a:lnSpc>
            </a:pPr>
            <a:r>
              <a:rPr kumimoji="0" lang="ar-EG" sz="2400" b="1" i="0" u="sng"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يختلف الفييرد </a:t>
            </a:r>
            <a:r>
              <a:rPr kumimoji="0" lang="en-US" sz="2400" b="1" i="0" u="sng" strike="noStrike" cap="all" spc="0"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Fgaerd</a:t>
            </a:r>
            <a:r>
              <a:rPr kumimoji="0" lang="ar-EG" sz="2400" b="1" i="0" u="sng"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عن الفيورد</a:t>
            </a:r>
            <a:r>
              <a:rPr kumimoji="0" lang="en-US" sz="2400" b="1" i="0" u="sng"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Fjord</a:t>
            </a:r>
            <a:r>
              <a:rPr kumimoji="0" lang="ar-EG" sz="2400" b="1" i="0" u="sng"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في أنه يتواجد في بيئة منخفضة،وهو أكثر اتساعا وأقل انتظاما من الفيورد</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a:t>
            </a:r>
          </a:p>
          <a:p>
            <a:pPr algn="just" rtl="1">
              <a:lnSpc>
                <a:spcPct val="150000"/>
              </a:lnSpc>
            </a:pPr>
            <a:r>
              <a:rPr kumimoji="0" lang="ar-EG" sz="2400" b="1" i="0" u="sng"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يختلف عن الريا </a:t>
            </a:r>
            <a:r>
              <a:rPr kumimoji="0" lang="en-US" sz="2400" b="1" i="0" u="sng" strike="noStrike" cap="all" spc="0" normalizeH="0" baseline="0" dirty="0" err="1"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Rai</a:t>
            </a:r>
            <a:r>
              <a:rPr kumimoji="0" lang="ar-EG" sz="2400" b="1" i="0" u="sng"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في أنه أكثر عمقا، ويوجد عند مخرجه عتبة تشبه العتبة التي تشكل مخرج الفيورد.</a:t>
            </a:r>
            <a:endParaRPr lang="en-US" sz="2400" b="1" u="sng" cap="all" spc="0"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endParaRPr>
          </a:p>
        </p:txBody>
      </p:sp>
      <p:sp>
        <p:nvSpPr>
          <p:cNvPr id="2" name="Date Placeholder 1"/>
          <p:cNvSpPr>
            <a:spLocks noGrp="1"/>
          </p:cNvSpPr>
          <p:nvPr>
            <p:ph type="dt" sz="half" idx="10"/>
          </p:nvPr>
        </p:nvSpPr>
        <p:spPr/>
        <p:txBody>
          <a:bodyPr/>
          <a:lstStyle/>
          <a:p>
            <a:fld id="{169D900A-BEAC-4A42-86DD-7F7A8F86C457}"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692696"/>
            <a:ext cx="7560840" cy="5770811"/>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32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الساحل الألماني: </a:t>
            </a:r>
            <a:endParaRPr kumimoji="0" lang="en-US" sz="32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هي سواحل بطيئة الانحدار غير منتظمة تتكون من صخور حديثة النشأة تغطيها رواسب جليدية، تعرضت للإغراق.</a:t>
            </a:r>
            <a:endParaRPr kumimoji="0" lang="en-US"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أهم الظاهرات الجيومورفولوجية في السواحل الألمانية </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وجود سلسلة من الجزر الرملية المنخفضة.</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الخلجان تحتل مصبات الأنهار.</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الخلجان والمداخل البحرية الطويلة،وتتميز باستقامة جوانبها..</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سلسلة من الجزر تفصل بينها خلجان بحرية.</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وجود الألسنة الرملية.</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تمتد اللاجونات علي طول الساحل.</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fld id="{782FC7AF-E5A9-45BE-8A31-EF8F15047201}"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48064" y="5517232"/>
            <a:ext cx="2791149" cy="461665"/>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السواحل الظاهرة المرتفعة</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395536" y="476672"/>
            <a:ext cx="8280920" cy="3539430"/>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3200" b="1"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ثانيا: السواحل الظاهرة</a:t>
            </a:r>
            <a:r>
              <a:rPr kumimoji="0" lang="en-US" sz="3200" b="1"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Emerged coasts</a:t>
            </a:r>
            <a:endParaRPr kumimoji="0" lang="en-US" sz="3200" b="1"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هي السواحل التي انحصرت عنها مياه البحر إما نتيجة لانخفاض منسوب سطح البحر أو نتيجة لارتفاع اليابس، وتنقسم إلي:</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lvl="0" indent="457200" algn="just" rtl="1" eaLnBrk="0" fontAlgn="base" hangingPunct="0">
              <a:spcBef>
                <a:spcPct val="0"/>
              </a:spcBef>
              <a:spcAft>
                <a:spcPct val="0"/>
              </a:spcAft>
            </a:pPr>
            <a:r>
              <a:rPr kumimoji="0" lang="ar-EG" sz="2400" b="1" i="0" u="sng" strike="noStrike" cap="none" spc="0" normalizeH="0" baseline="0" dirty="0" smtClean="0">
                <a:ln w="11430"/>
                <a:solidFill>
                  <a:srgbClr val="00206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1- السواحل الظاهرة المرتفعة</a:t>
            </a:r>
            <a:r>
              <a:rPr kumimoji="0" lang="en-US" sz="2400" b="1" i="0" u="sng" strike="noStrike" cap="none" spc="0" normalizeH="0" baseline="0" dirty="0" smtClean="0">
                <a:ln w="11430"/>
                <a:solidFill>
                  <a:srgbClr val="002060"/>
                </a:soli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Emerged Upland Coasts</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   </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تتميز هذه السواحل بوجود الأرصفة المرتفعة </a:t>
            </a:r>
            <a:r>
              <a:rPr kumimoji="0" lang="en-US"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Raised Beaches</a:t>
            </a: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،كما </a:t>
            </a: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تنتشر خطوط الجروف </a:t>
            </a:r>
            <a:r>
              <a:rPr kumimoji="0" lang="en-US"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a typeface="Times New Roman" pitchFamily="18" charset="0"/>
                <a:cs typeface="Simplified Arabic" pitchFamily="18" charset="-78"/>
              </a:rPr>
              <a:t>Cliff Line</a:t>
            </a:r>
            <a:r>
              <a:rPr kumimoji="0" lang="ar-EG" sz="2400" b="1" i="0"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الذي يوجد فوق منسوب فعل الأمواج.</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يرتبط تكوين هذه الأرصفة البحرية وخطوط  الشواطئ القديمة بالذبذبات التي تعرضت لها مناسيب مياه البحر والمحيطات العالمية في عصري البلايستوسين والهولوسين.</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Picture 1" descr="9"/>
          <p:cNvPicPr>
            <a:picLocks noChangeAspect="1" noChangeArrowheads="1"/>
          </p:cNvPicPr>
          <p:nvPr/>
        </p:nvPicPr>
        <p:blipFill>
          <a:blip r:embed="rId2" cstate="print"/>
          <a:srcRect t="7932"/>
          <a:stretch>
            <a:fillRect/>
          </a:stretch>
        </p:blipFill>
        <p:spPr bwMode="auto">
          <a:xfrm>
            <a:off x="1979712" y="3789040"/>
            <a:ext cx="2825750" cy="2505075"/>
          </a:xfrm>
          <a:prstGeom prst="rect">
            <a:avLst/>
          </a:prstGeom>
          <a:noFill/>
          <a:ln w="28575">
            <a:solidFill>
              <a:srgbClr val="000000"/>
            </a:solidFill>
            <a:miter lim="800000"/>
            <a:headEnd/>
            <a:tailEnd/>
          </a:ln>
        </p:spPr>
      </p:pic>
      <p:sp>
        <p:nvSpPr>
          <p:cNvPr id="2" name="Date Placeholder 1"/>
          <p:cNvSpPr>
            <a:spLocks noGrp="1"/>
          </p:cNvSpPr>
          <p:nvPr>
            <p:ph type="dt" sz="half" idx="10"/>
          </p:nvPr>
        </p:nvSpPr>
        <p:spPr/>
        <p:txBody>
          <a:bodyPr/>
          <a:lstStyle/>
          <a:p>
            <a:fld id="{0FF0871A-5588-416E-89B4-5D8E393952EB}"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584742"/>
            <a:ext cx="7704856" cy="512448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8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السواحل الظاهرة المنخفضة </a:t>
            </a:r>
            <a:r>
              <a:rPr kumimoji="0" lang="en-US" sz="28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ea typeface="Times New Roman" pitchFamily="18" charset="0"/>
                <a:cs typeface="Simplified Arabic" pitchFamily="18" charset="-78"/>
              </a:rPr>
              <a:t>Land  Emerged Low</a:t>
            </a:r>
            <a:endParaRPr kumimoji="0" lang="en-US" sz="2800" b="1" i="1" u="sng"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sng" strike="noStrike" cap="none" spc="0" normalizeH="0" baseline="0" dirty="0" smtClean="0">
                <a:ln w="10541" cmpd="sng">
                  <a:solidFill>
                    <a:schemeClr val="accent1">
                      <a:shade val="88000"/>
                      <a:satMod val="110000"/>
                    </a:schemeClr>
                  </a:solidFill>
                  <a:prstDash val="solid"/>
                </a:ln>
                <a:solidFill>
                  <a:srgbClr val="002060"/>
                </a:solidFill>
                <a:effectLst/>
                <a:latin typeface="Simplified Arabic" pitchFamily="18" charset="-78"/>
                <a:ea typeface="Times New Roman" pitchFamily="18" charset="0"/>
                <a:cs typeface="Simplified Arabic" pitchFamily="18" charset="-78"/>
              </a:rPr>
              <a:t>هي سواحل منخفضة تظهر فوق منسوب مياه البحر نتيجة لرفع جزء من الرف القاري المتاخم لليابس.</a:t>
            </a:r>
            <a:endParaRPr kumimoji="0" lang="en-US" sz="2400" b="1" i="0" u="sng" strike="noStrike" cap="none" spc="0" normalizeH="0" baseline="0" dirty="0" smtClean="0">
              <a:ln w="10541" cmpd="sng">
                <a:solidFill>
                  <a:schemeClr val="accent1">
                    <a:shade val="88000"/>
                    <a:satMod val="110000"/>
                  </a:schemeClr>
                </a:solidFill>
                <a:prstDash val="solid"/>
              </a:ln>
              <a:solidFill>
                <a:srgbClr val="002060"/>
              </a:solidFill>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تتكون من مواد صخور السهل الساحلي من رمال وحصى ورواسب طينية وجيرية وإرسابات مياه ضحلة.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0541" cmpd="sng">
                  <a:solidFill>
                    <a:schemeClr val="accent1">
                      <a:shade val="88000"/>
                      <a:satMod val="110000"/>
                    </a:schemeClr>
                  </a:solidFill>
                  <a:prstDash val="solid"/>
                </a:ln>
                <a:solidFill>
                  <a:schemeClr val="accent4">
                    <a:lumMod val="75000"/>
                  </a:schemeClr>
                </a:solidFill>
                <a:effectLst/>
                <a:latin typeface="Simplified Arabic" pitchFamily="18" charset="-78"/>
                <a:ea typeface="Times New Roman" pitchFamily="18" charset="0"/>
                <a:cs typeface="Simplified Arabic" pitchFamily="18" charset="-78"/>
              </a:rPr>
              <a:t>عادة ما توجد هذه الرواسب مندمجة مكونة صخورا رملية، أو جيرية،كما يوجد في نطاق الساحل الحواجز الإرسابية البعيدة عن الشاطئ، واللاجونات، والمستنقعات الملحية والألسنة الرملية، وسلاسل الكثبان الرملية، والبلاجات الرملية.</a:t>
            </a:r>
            <a:r>
              <a:rPr kumimoji="0" lang="ar-EG" sz="2400" b="1" i="0" u="none" strike="noStrike" cap="none" spc="0" normalizeH="0" baseline="0" dirty="0" smtClean="0">
                <a:ln w="10541" cmpd="sng">
                  <a:solidFill>
                    <a:schemeClr val="accent1">
                      <a:shade val="88000"/>
                      <a:satMod val="110000"/>
                    </a:schemeClr>
                  </a:solidFill>
                  <a:prstDash val="solid"/>
                </a:ln>
                <a:solidFill>
                  <a:schemeClr val="accent4">
                    <a:lumMod val="75000"/>
                  </a:schemeClr>
                </a:solidFill>
                <a:effectLst/>
                <a:latin typeface="Arial" pitchFamily="34" charset="0"/>
                <a:ea typeface="Times New Roman" pitchFamily="18" charset="0"/>
                <a:cs typeface="Arial" pitchFamily="34" charset="0"/>
              </a:rPr>
              <a:t> </a:t>
            </a:r>
            <a:endParaRPr lang="en-US" sz="2400" b="1" cap="none" spc="0" dirty="0">
              <a:ln w="10541" cmpd="sng">
                <a:solidFill>
                  <a:schemeClr val="accent1">
                    <a:shade val="88000"/>
                    <a:satMod val="110000"/>
                  </a:schemeClr>
                </a:solidFill>
                <a:prstDash val="solid"/>
              </a:ln>
              <a:solidFill>
                <a:schemeClr val="accent4">
                  <a:lumMod val="75000"/>
                </a:schemeClr>
              </a:solidFill>
              <a:effectLst/>
            </a:endParaRPr>
          </a:p>
        </p:txBody>
      </p:sp>
      <p:sp>
        <p:nvSpPr>
          <p:cNvPr id="2" name="Date Placeholder 1"/>
          <p:cNvSpPr>
            <a:spLocks noGrp="1"/>
          </p:cNvSpPr>
          <p:nvPr>
            <p:ph type="dt" sz="half" idx="10"/>
          </p:nvPr>
        </p:nvSpPr>
        <p:spPr/>
        <p:txBody>
          <a:bodyPr/>
          <a:lstStyle/>
          <a:p>
            <a:fld id="{9BF874A5-CBFF-4DBA-BA47-10CF887EFF9A}"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27081" y="548680"/>
            <a:ext cx="7488832" cy="3416320"/>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0" u="sng"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السواحل المرجانية </a:t>
            </a:r>
            <a:r>
              <a:rPr kumimoji="0" lang="en-US" sz="2400" b="1" i="0" u="sng"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Coral Coasts</a:t>
            </a:r>
            <a:r>
              <a:rPr kumimoji="0" lang="ar-EG" sz="2400" b="1" i="0" u="sng"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a:t>
            </a:r>
            <a:r>
              <a:rPr kumimoji="0" lang="ar-EG" sz="2400" b="1" i="0"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a:t>
            </a:r>
            <a:endParaRPr kumimoji="0" lang="en-US" sz="2400" b="1" i="0"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هي السواحل التي تنمو علي امتدادها الشعاب المرجانية.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توجد حول هوامش قارة استراليا، وشواطئ الجزر، وشواطئ الجبال البركانية.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عادة ما تنتشر في وسط وغرب المحيط الهادي، كما يكثر وجودها في المحيط الهندي، حيث تتوافر الشروط الملائمة لحياة ونمو الحيوان المرجاني</a:t>
            </a:r>
            <a:endParaRPr lang="en-US" sz="2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7" name="Rectangle 6"/>
          <p:cNvSpPr/>
          <p:nvPr/>
        </p:nvSpPr>
        <p:spPr>
          <a:xfrm>
            <a:off x="467544" y="4457376"/>
            <a:ext cx="7632848" cy="1754326"/>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rtl="1">
              <a:lnSpc>
                <a:spcPct val="150000"/>
              </a:lnSpc>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تنتشر الشعاب المرجانية في سواحل البحار المدارية، وهي تعيش مجتمعة في مستعمرات وتمتاز بتعدد الإشكال والألوان وان كانت ذات هيكل صلب يتكون من كربونات الكالسيوم إلا أنها تبدومستديرة ملساء.</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Date Placeholder 1"/>
          <p:cNvSpPr>
            <a:spLocks noGrp="1"/>
          </p:cNvSpPr>
          <p:nvPr>
            <p:ph type="dt" sz="half" idx="10"/>
          </p:nvPr>
        </p:nvSpPr>
        <p:spPr/>
        <p:txBody>
          <a:bodyPr/>
          <a:lstStyle/>
          <a:p>
            <a:fld id="{0616C12E-1497-4BCD-8C71-8531959EF28D}"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 عزه عبدالله</a:t>
            </a:r>
            <a:endParaRPr lang="en-US"/>
          </a:p>
        </p:txBody>
      </p:sp>
      <p:sp>
        <p:nvSpPr>
          <p:cNvPr id="4" name="Slide Number Placeholder 3"/>
          <p:cNvSpPr>
            <a:spLocks noGrp="1"/>
          </p:cNvSpPr>
          <p:nvPr>
            <p:ph type="sldNum" sz="quarter" idx="12"/>
          </p:nvPr>
        </p:nvSpPr>
        <p:spPr/>
        <p:txBody>
          <a:bodyPr/>
          <a:lstStyle/>
          <a:p>
            <a:fld id="{00046610-54B6-4D01-86BF-5242B4FA8E35}"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129</TotalTime>
  <Words>804</Words>
  <Application>Microsoft Office PowerPoint</Application>
  <PresentationFormat>On-screen Show (4:3)</PresentationFormat>
  <Paragraphs>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81</cp:revision>
  <dcterms:created xsi:type="dcterms:W3CDTF">2012-05-05T07:17:15Z</dcterms:created>
  <dcterms:modified xsi:type="dcterms:W3CDTF">2021-01-02T12:46:31Z</dcterms:modified>
</cp:coreProperties>
</file>